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</p:sldMasterIdLst>
  <p:notesMasterIdLst>
    <p:notesMasterId r:id="rId21"/>
  </p:notesMasterIdLst>
  <p:sldIdLst>
    <p:sldId id="256" r:id="rId2"/>
    <p:sldId id="257" r:id="rId3"/>
    <p:sldId id="260" r:id="rId4"/>
    <p:sldId id="262" r:id="rId5"/>
    <p:sldId id="263" r:id="rId6"/>
    <p:sldId id="264" r:id="rId7"/>
    <p:sldId id="265" r:id="rId8"/>
    <p:sldId id="266" r:id="rId9"/>
    <p:sldId id="267" r:id="rId10"/>
    <p:sldId id="269" r:id="rId11"/>
    <p:sldId id="270" r:id="rId12"/>
    <p:sldId id="271" r:id="rId13"/>
    <p:sldId id="272" r:id="rId14"/>
    <p:sldId id="273" r:id="rId15"/>
    <p:sldId id="275" r:id="rId16"/>
    <p:sldId id="276" r:id="rId17"/>
    <p:sldId id="261" r:id="rId18"/>
    <p:sldId id="268" r:id="rId19"/>
    <p:sldId id="277" r:id="rId20"/>
  </p:sldIdLst>
  <p:sldSz cx="9144000" cy="6858000" type="screen4x3"/>
  <p:notesSz cx="6858000" cy="9144000"/>
  <p:embeddedFontLst>
    <p:embeddedFont>
      <p:font typeface="Roboto" panose="020B0604020202020204" charset="0"/>
      <p:regular r:id="rId22"/>
      <p:bold r:id="rId23"/>
      <p:italic r:id="rId24"/>
      <p:boldItalic r:id="rId25"/>
    </p:embeddedFont>
    <p:embeddedFont>
      <p:font typeface="Calibri" panose="020F0502020204030204" pitchFamily="3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>
        <p:scale>
          <a:sx n="100" d="100"/>
          <a:sy n="100" d="100"/>
        </p:scale>
        <p:origin x="534" y="-4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‹№›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25054214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14" name="Shape 1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Shape 11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53317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66" name="Shape 1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Shape 167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821524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66" name="Shape 1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Shape 167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694772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66" name="Shape 1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Shape 167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520863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66" name="Shape 1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Shape 167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35533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66" name="Shape 1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Shape 167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341988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91" name="Shape 1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Shape 192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452123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66" name="Shape 1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Shape 167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436385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66" name="Shape 1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Shape 167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5222316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66" name="Shape 1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Shape 167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0713745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66" name="Shape 1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Shape 167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91752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26" name="Shape 12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Shape 127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952030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66" name="Shape 1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Shape 167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033028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66" name="Shape 1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Shape 167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441173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66" name="Shape 1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Shape 167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251638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66" name="Shape 1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Shape 167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554555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66" name="Shape 1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Shape 167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768304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66" name="Shape 1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Shape 167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205928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66" name="Shape 1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Shape 167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487068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Shape 16" descr="supa4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Shape 17"/>
          <p:cNvSpPr>
            <a:spLocks noGrp="1"/>
          </p:cNvSpPr>
          <p:nvPr>
            <p:ph type="pic" idx="2"/>
          </p:nvPr>
        </p:nvSpPr>
        <p:spPr>
          <a:xfrm>
            <a:off x="0" y="0"/>
            <a:ext cx="54864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‹№›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Объект с подписью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9" name="Shape 8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1" name="Shape 9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2" name="Shape 9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‹№›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Рисунок с подписью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5" name="Shape 95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8" name="Shape 9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9" name="Shape 9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‹№›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Заголовок и вертикальный текст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4" name="Shape 10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5" name="Shape 10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‹№›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Вертикальный заголовок и текст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9" name="Shape 10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0" name="Shape 1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1" name="Shape 1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‹№›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Заголовок и объект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‹№›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Два объекта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‹№›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Заголовок раздела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‹№›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Пустой слайд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‹№›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eet The Team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424C53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424C5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6" name="Shape 46"/>
          <p:cNvSpPr>
            <a:spLocks noGrp="1"/>
          </p:cNvSpPr>
          <p:nvPr>
            <p:ph type="pic" idx="2"/>
          </p:nvPr>
        </p:nvSpPr>
        <p:spPr>
          <a:xfrm>
            <a:off x="745316" y="1956681"/>
            <a:ext cx="1371600" cy="18288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spcBef>
                <a:spcPts val="240"/>
              </a:spcBef>
              <a:spcAft>
                <a:spcPts val="0"/>
              </a:spcAft>
              <a:buClr>
                <a:srgbClr val="F2F2F2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Shape 47"/>
          <p:cNvSpPr>
            <a:spLocks noGrp="1"/>
          </p:cNvSpPr>
          <p:nvPr>
            <p:ph type="pic" idx="3"/>
          </p:nvPr>
        </p:nvSpPr>
        <p:spPr>
          <a:xfrm>
            <a:off x="2780639" y="2008063"/>
            <a:ext cx="1371600" cy="18288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spcBef>
                <a:spcPts val="240"/>
              </a:spcBef>
              <a:spcAft>
                <a:spcPts val="0"/>
              </a:spcAft>
              <a:buClr>
                <a:srgbClr val="F2F2F2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Shape 48"/>
          <p:cNvSpPr>
            <a:spLocks noGrp="1"/>
          </p:cNvSpPr>
          <p:nvPr>
            <p:ph type="pic" idx="4"/>
          </p:nvPr>
        </p:nvSpPr>
        <p:spPr>
          <a:xfrm>
            <a:off x="4800602" y="2008063"/>
            <a:ext cx="1371600" cy="18288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spcBef>
                <a:spcPts val="240"/>
              </a:spcBef>
              <a:spcAft>
                <a:spcPts val="0"/>
              </a:spcAft>
              <a:buClr>
                <a:srgbClr val="F2F2F2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Shape 49"/>
          <p:cNvSpPr>
            <a:spLocks noGrp="1"/>
          </p:cNvSpPr>
          <p:nvPr>
            <p:ph type="pic" idx="5"/>
          </p:nvPr>
        </p:nvSpPr>
        <p:spPr>
          <a:xfrm>
            <a:off x="6866090" y="2008063"/>
            <a:ext cx="1371600" cy="18288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spcBef>
                <a:spcPts val="240"/>
              </a:spcBef>
              <a:spcAft>
                <a:spcPts val="0"/>
              </a:spcAft>
              <a:buClr>
                <a:srgbClr val="F2F2F2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1"/>
          </p:nvPr>
        </p:nvSpPr>
        <p:spPr>
          <a:xfrm>
            <a:off x="2057402" y="1066800"/>
            <a:ext cx="5029200" cy="4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ctr" rtl="0">
              <a:spcBef>
                <a:spcPts val="210"/>
              </a:spcBef>
              <a:spcAft>
                <a:spcPts val="0"/>
              </a:spcAft>
              <a:buClr>
                <a:srgbClr val="FF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body" idx="6"/>
          </p:nvPr>
        </p:nvSpPr>
        <p:spPr>
          <a:xfrm>
            <a:off x="684214" y="4953000"/>
            <a:ext cx="184323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7"/>
          </p:nvPr>
        </p:nvSpPr>
        <p:spPr>
          <a:xfrm>
            <a:off x="2728771" y="4953000"/>
            <a:ext cx="184323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body" idx="8"/>
          </p:nvPr>
        </p:nvSpPr>
        <p:spPr>
          <a:xfrm>
            <a:off x="684214" y="4248149"/>
            <a:ext cx="1830388" cy="4000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10"/>
              </a:spcBef>
              <a:spcAft>
                <a:spcPts val="0"/>
              </a:spcAft>
              <a:buClr>
                <a:srgbClr val="FF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–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–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»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body" idx="9"/>
          </p:nvPr>
        </p:nvSpPr>
        <p:spPr>
          <a:xfrm>
            <a:off x="684212" y="4487334"/>
            <a:ext cx="1097280" cy="3090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body" idx="13"/>
          </p:nvPr>
        </p:nvSpPr>
        <p:spPr>
          <a:xfrm>
            <a:off x="2741613" y="4241800"/>
            <a:ext cx="1830388" cy="4000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10"/>
              </a:spcBef>
              <a:spcAft>
                <a:spcPts val="0"/>
              </a:spcAft>
              <a:buClr>
                <a:srgbClr val="FF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–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–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»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body" idx="14"/>
          </p:nvPr>
        </p:nvSpPr>
        <p:spPr>
          <a:xfrm>
            <a:off x="2741612" y="4480985"/>
            <a:ext cx="1097280" cy="3090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body" idx="15"/>
          </p:nvPr>
        </p:nvSpPr>
        <p:spPr>
          <a:xfrm>
            <a:off x="4800600" y="4953000"/>
            <a:ext cx="184323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body" idx="16"/>
          </p:nvPr>
        </p:nvSpPr>
        <p:spPr>
          <a:xfrm>
            <a:off x="4813444" y="4241800"/>
            <a:ext cx="1830388" cy="4000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10"/>
              </a:spcBef>
              <a:spcAft>
                <a:spcPts val="0"/>
              </a:spcAft>
              <a:buClr>
                <a:srgbClr val="FF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–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–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»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body" idx="17"/>
          </p:nvPr>
        </p:nvSpPr>
        <p:spPr>
          <a:xfrm>
            <a:off x="4813442" y="4480985"/>
            <a:ext cx="1097280" cy="3090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body" idx="18"/>
          </p:nvPr>
        </p:nvSpPr>
        <p:spPr>
          <a:xfrm>
            <a:off x="6919772" y="4953000"/>
            <a:ext cx="184323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19"/>
          </p:nvPr>
        </p:nvSpPr>
        <p:spPr>
          <a:xfrm>
            <a:off x="6932614" y="4241800"/>
            <a:ext cx="1830388" cy="4000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10"/>
              </a:spcBef>
              <a:spcAft>
                <a:spcPts val="0"/>
              </a:spcAft>
              <a:buClr>
                <a:srgbClr val="FF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–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–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»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body" idx="20"/>
          </p:nvPr>
        </p:nvSpPr>
        <p:spPr>
          <a:xfrm>
            <a:off x="6932612" y="4480985"/>
            <a:ext cx="1097280" cy="3090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‹№›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Титульный слайд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‹№›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Сравнение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‹№›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Только заголовок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5" name="Shape 8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‹№›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‹№›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hyperlink" Target="https://learngitbranching.js.org/" TargetMode="External"/><Relationship Id="rId7" Type="http://schemas.openxmlformats.org/officeDocument/2006/relationships/hyperlink" Target="https://git-scm.com/book/uk/v2/&#1042;&#1089;&#1090;&#1091;&#1087;-&#1055;&#1088;&#1086;-&#1089;&#1080;&#1089;&#1090;&#1077;&#1084;&#1091;-&#1082;&#1086;&#1085;&#1090;&#1088;&#1086;&#1083;&#1102;-&#1074;&#1077;&#1088;&#1089;&#1110;&#1081;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docs.microsoft.com/" TargetMode="External"/><Relationship Id="rId5" Type="http://schemas.openxmlformats.org/officeDocument/2006/relationships/hyperlink" Target="https://docs.microsoft.com/ru-ru/dotnet/csharp/tour-of-csharp/" TargetMode="External"/><Relationship Id="rId4" Type="http://schemas.openxmlformats.org/officeDocument/2006/relationships/hyperlink" Target="https://visualstudio.microsoft.com/vs/getting-started/mobile-install/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-scm.com/book/uk/v2/&#1054;&#1089;&#1085;&#1086;&#1074;&#1080;-Git-&#1047;&#1072;&#1087;&#1080;&#1089;-&#1079;&#1084;&#1110;&#1085;-&#1076;&#1086;-&#1088;&#1077;&#1087;&#1086;&#1079;&#1080;&#1090;&#1086;&#1088;&#1110;&#1103;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hyperlink" Target="https://codeguida.com/post/453" TargetMode="External"/><Relationship Id="rId4" Type="http://schemas.openxmlformats.org/officeDocument/2006/relationships/hyperlink" Target="https://www.youtube.com/watch?v=mpK_MYb38zs&amp;list=PLoonZ8wII66iUm84o7nadL-oqINzBLk5g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mykhailo-haidei-30334076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Shape 117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228" r="219"/>
          <a:stretch/>
        </p:blipFill>
        <p:spPr>
          <a:xfrm>
            <a:off x="2825" y="5200"/>
            <a:ext cx="5436000" cy="68529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BFCFEC"/>
              </a:gs>
              <a:gs pos="100000">
                <a:srgbClr val="BFCFEC"/>
              </a:gs>
            </a:gsLst>
            <a:lin ang="5400012" scaled="0"/>
          </a:gradFill>
          <a:ln>
            <a:noFill/>
          </a:ln>
        </p:spPr>
      </p:pic>
      <p:pic>
        <p:nvPicPr>
          <p:cNvPr id="118" name="Shape 1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775" y="20470"/>
            <a:ext cx="5431912" cy="681705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Shape 119"/>
          <p:cNvSpPr/>
          <p:nvPr/>
        </p:nvSpPr>
        <p:spPr>
          <a:xfrm>
            <a:off x="6593709" y="6094941"/>
            <a:ext cx="1527300" cy="2580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000" b="1" i="0" u="none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0" name="Shape 120"/>
          <p:cNvSpPr/>
          <p:nvPr/>
        </p:nvSpPr>
        <p:spPr>
          <a:xfrm>
            <a:off x="5438825" y="0"/>
            <a:ext cx="42900" cy="6858000"/>
          </a:xfrm>
          <a:prstGeom prst="rect">
            <a:avLst/>
          </a:prstGeom>
          <a:gradFill>
            <a:gsLst>
              <a:gs pos="0">
                <a:srgbClr val="DB0000"/>
              </a:gs>
              <a:gs pos="100000">
                <a:srgbClr val="54030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ED374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Shape 121"/>
          <p:cNvSpPr/>
          <p:nvPr/>
        </p:nvSpPr>
        <p:spPr>
          <a:xfrm>
            <a:off x="323528" y="3175385"/>
            <a:ext cx="4752600" cy="5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sz="2800" i="0" u="none" strike="noStrike" cap="none" dirty="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Лекція 1</a:t>
            </a:r>
            <a:endParaRPr sz="1000" i="0" u="none" strike="noStrike" cap="none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2" name="Shape 1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07471" y="1924981"/>
            <a:ext cx="2276475" cy="657225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Shape 123"/>
          <p:cNvSpPr txBox="1"/>
          <p:nvPr/>
        </p:nvSpPr>
        <p:spPr>
          <a:xfrm>
            <a:off x="6143625" y="3000800"/>
            <a:ext cx="2476500" cy="9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>
                <a:latin typeface="Roboto"/>
                <a:ea typeface="Roboto"/>
                <a:cs typeface="Roboto"/>
                <a:sym typeface="Roboto"/>
              </a:rPr>
              <a:t>IT Education</a:t>
            </a:r>
            <a:endParaRPr sz="3000" b="1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>
                <a:latin typeface="Roboto"/>
                <a:ea typeface="Roboto"/>
                <a:cs typeface="Roboto"/>
                <a:sym typeface="Roboto"/>
              </a:rPr>
              <a:t>Academy</a:t>
            </a:r>
            <a:endParaRPr sz="3000" b="1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>
            <a:spLocks noGrp="1"/>
          </p:cNvSpPr>
          <p:nvPr>
            <p:ph type="title"/>
          </p:nvPr>
        </p:nvSpPr>
        <p:spPr>
          <a:xfrm>
            <a:off x="1474162" y="2285524"/>
            <a:ext cx="6381952" cy="3187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l"/>
            <a:r>
              <a:rPr lang="uk-UA" sz="3300" b="1" dirty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Знайомство із </a:t>
            </a:r>
            <a:r>
              <a:rPr lang="en-US" sz="3300" b="1" dirty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Visual Studio IDE</a:t>
            </a:r>
            <a:br>
              <a:rPr lang="en-US" sz="3300" b="1" dirty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</a:br>
            <a:endParaRPr lang="en-US" sz="3300" b="1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" name="Shape 175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6" name="Shape 1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21839752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6" name="Shape 1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700" y="1184857"/>
            <a:ext cx="8647716" cy="4659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809814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>
            <a:spLocks noGrp="1"/>
          </p:cNvSpPr>
          <p:nvPr>
            <p:ph type="title"/>
          </p:nvPr>
        </p:nvSpPr>
        <p:spPr>
          <a:xfrm>
            <a:off x="643944" y="2285524"/>
            <a:ext cx="7997780" cy="3187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en-US" sz="3300" b="1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“Hi, Dude)”</a:t>
            </a:r>
            <a:br>
              <a:rPr lang="en-US" sz="3300" b="1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3300" b="1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(It is like “Hello World”, but “Hi, Dude”)</a:t>
            </a:r>
            <a:r>
              <a:rPr lang="en-US" sz="3300" b="1" dirty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/>
            </a:r>
            <a:br>
              <a:rPr lang="en-US" sz="3300" b="1" dirty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</a:br>
            <a:endParaRPr lang="en-US" sz="3300" b="1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" name="Shape 175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6" name="Shape 1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23365951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6" name="Shape 1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932" y="1716697"/>
            <a:ext cx="7963299" cy="366667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50006" y="6143223"/>
            <a:ext cx="53238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dirty="0" smtClean="0">
                <a:latin typeface="Roboto" panose="020B0604020202020204" charset="0"/>
                <a:ea typeface="Roboto" panose="020B0604020202020204" charset="0"/>
              </a:rPr>
              <a:t>Для компіляцію та запуску програми натисніть клавішу </a:t>
            </a:r>
            <a:r>
              <a:rPr lang="en-US" dirty="0" smtClean="0">
                <a:latin typeface="Roboto" panose="020B0604020202020204" charset="0"/>
                <a:ea typeface="Roboto" panose="020B0604020202020204" charset="0"/>
              </a:rPr>
              <a:t>“F5”</a:t>
            </a:r>
            <a:endParaRPr lang="uk-UA" dirty="0">
              <a:latin typeface="Roboto" panose="020B0604020202020204" charset="0"/>
              <a:ea typeface="Robot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8513100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>
            <a:spLocks noGrp="1"/>
          </p:cNvSpPr>
          <p:nvPr>
            <p:ph type="title"/>
          </p:nvPr>
        </p:nvSpPr>
        <p:spPr>
          <a:xfrm>
            <a:off x="643944" y="2285524"/>
            <a:ext cx="7997780" cy="3187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uk-UA" sz="3300" b="1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Система контролю версій</a:t>
            </a:r>
            <a:r>
              <a:rPr lang="en-US" sz="3300" b="1" dirty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/>
            </a:r>
            <a:br>
              <a:rPr lang="en-US" sz="3300" b="1" dirty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</a:br>
            <a:endParaRPr lang="en-US" sz="3300" b="1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" name="Shape 175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6" name="Shape 1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96012905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 txBox="1"/>
          <p:nvPr/>
        </p:nvSpPr>
        <p:spPr>
          <a:xfrm>
            <a:off x="1016512" y="2483363"/>
            <a:ext cx="7344900" cy="481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sz="2000" i="0" u="none" strike="noStrike" cap="none" dirty="0" smtClean="0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Система ведення журналу змін файлу або файлів</a:t>
            </a:r>
            <a:endParaRPr sz="2000" i="0" u="none" strike="noStrike" cap="none" dirty="0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05" name="Shape 2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Shape 206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7" name="Shape 207"/>
          <p:cNvSpPr/>
          <p:nvPr/>
        </p:nvSpPr>
        <p:spPr>
          <a:xfrm>
            <a:off x="388535" y="3163646"/>
            <a:ext cx="485540" cy="458203"/>
          </a:xfrm>
          <a:prstGeom prst="rect">
            <a:avLst/>
          </a:prstGeom>
          <a:noFill/>
          <a:ln w="19050" cap="flat" cmpd="sng">
            <a:solidFill>
              <a:srgbClr val="262626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Roboto"/>
                <a:ea typeface="Roboto"/>
                <a:cs typeface="Roboto"/>
                <a:sym typeface="Roboto"/>
              </a:rPr>
              <a:t>2</a:t>
            </a:r>
            <a:endParaRPr b="1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8" name="Shape 208"/>
          <p:cNvSpPr/>
          <p:nvPr/>
        </p:nvSpPr>
        <p:spPr>
          <a:xfrm>
            <a:off x="388535" y="2495068"/>
            <a:ext cx="485540" cy="458203"/>
          </a:xfrm>
          <a:prstGeom prst="rect">
            <a:avLst/>
          </a:prstGeom>
          <a:noFill/>
          <a:ln w="19050" cap="flat" cmpd="sng">
            <a:solidFill>
              <a:srgbClr val="CC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rgbClr val="CC0000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endParaRPr b="1">
              <a:solidFill>
                <a:srgbClr val="CC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9" name="Shape 209"/>
          <p:cNvSpPr/>
          <p:nvPr/>
        </p:nvSpPr>
        <p:spPr>
          <a:xfrm>
            <a:off x="388535" y="3832224"/>
            <a:ext cx="485540" cy="462296"/>
          </a:xfrm>
          <a:prstGeom prst="rect">
            <a:avLst/>
          </a:prstGeom>
          <a:noFill/>
          <a:ln w="19050" cap="flat" cmpd="sng">
            <a:solidFill>
              <a:srgbClr val="CC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rgbClr val="CC0000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endParaRPr b="1">
              <a:solidFill>
                <a:srgbClr val="CC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" name="Shape 169"/>
          <p:cNvSpPr txBox="1">
            <a:spLocks/>
          </p:cNvSpPr>
          <p:nvPr/>
        </p:nvSpPr>
        <p:spPr>
          <a:xfrm>
            <a:off x="388535" y="1202272"/>
            <a:ext cx="7684831" cy="5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uk-UA" sz="3300" b="1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Що таке система контролю версій?</a:t>
            </a:r>
            <a:endParaRPr lang="en-US" sz="3300" b="1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" name="Shape 194"/>
          <p:cNvSpPr txBox="1"/>
          <p:nvPr/>
        </p:nvSpPr>
        <p:spPr>
          <a:xfrm>
            <a:off x="1016512" y="3151941"/>
            <a:ext cx="7344900" cy="481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sz="2000" i="0" u="none" strike="noStrike" cap="none" dirty="0" smtClean="0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Можливість керування усіма версіями файлу</a:t>
            </a:r>
            <a:endParaRPr sz="2000" i="0" u="none" strike="noStrike" cap="none" dirty="0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" name="Shape 194"/>
          <p:cNvSpPr txBox="1"/>
          <p:nvPr/>
        </p:nvSpPr>
        <p:spPr>
          <a:xfrm>
            <a:off x="1016512" y="3820519"/>
            <a:ext cx="7344900" cy="481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sz="2000" i="0" u="none" strike="noStrike" cap="none" dirty="0" smtClean="0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Система моніторингу змін (хто, коли)</a:t>
            </a:r>
            <a:endParaRPr sz="2000" i="0" u="none" strike="noStrike" cap="none" dirty="0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" name="Shape 207"/>
          <p:cNvSpPr/>
          <p:nvPr/>
        </p:nvSpPr>
        <p:spPr>
          <a:xfrm>
            <a:off x="353700" y="4504895"/>
            <a:ext cx="485540" cy="458203"/>
          </a:xfrm>
          <a:prstGeom prst="rect">
            <a:avLst/>
          </a:prstGeom>
          <a:noFill/>
          <a:ln w="19050" cap="flat" cmpd="sng">
            <a:solidFill>
              <a:srgbClr val="262626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uk-UA" b="1" dirty="0">
                <a:latin typeface="Roboto"/>
                <a:ea typeface="Roboto"/>
                <a:cs typeface="Roboto"/>
                <a:sym typeface="Roboto"/>
              </a:rPr>
              <a:t>4</a:t>
            </a:r>
            <a:endParaRPr b="1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" name="Shape 194"/>
          <p:cNvSpPr txBox="1"/>
          <p:nvPr/>
        </p:nvSpPr>
        <p:spPr>
          <a:xfrm>
            <a:off x="1016512" y="4493190"/>
            <a:ext cx="7344900" cy="481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sz="2000" i="0" u="none" strike="noStrike" cap="none" dirty="0" smtClean="0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Низькі накладні витрати</a:t>
            </a:r>
            <a:endParaRPr sz="2000" i="0" u="none" strike="noStrike" cap="none" dirty="0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303749469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>
            <a:spLocks noGrp="1"/>
          </p:cNvSpPr>
          <p:nvPr>
            <p:ph type="title"/>
          </p:nvPr>
        </p:nvSpPr>
        <p:spPr>
          <a:xfrm>
            <a:off x="353699" y="1139304"/>
            <a:ext cx="7684831" cy="5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l"/>
            <a:r>
              <a:rPr lang="uk-UA" sz="3300" b="1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Важливо!!</a:t>
            </a:r>
            <a:endParaRPr lang="en-US" sz="3300" b="1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555858" y="2261264"/>
            <a:ext cx="8110469" cy="43851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r>
              <a:rPr lang="uk-UA" sz="30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Перед тим, як почати працювати із проектом, рекомендую додати </a:t>
            </a:r>
            <a:r>
              <a:rPr lang="en-US" sz="30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US" sz="3000" dirty="0" err="1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gitignore</a:t>
            </a:r>
            <a:r>
              <a:rPr lang="en-US" sz="30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uk-UA" sz="30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файл до Вашого </a:t>
            </a:r>
            <a:r>
              <a:rPr lang="uk-UA" sz="3000" dirty="0" err="1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репозиторію</a:t>
            </a:r>
            <a:r>
              <a:rPr lang="uk-UA" sz="30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lang="uk-UA" sz="3000" dirty="0" smtClean="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endParaRPr lang="en-US" sz="3000" dirty="0" smtClean="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" name="Shape 175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6" name="Shape 1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97181889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>
            <a:spLocks noGrp="1"/>
          </p:cNvSpPr>
          <p:nvPr>
            <p:ph type="title"/>
          </p:nvPr>
        </p:nvSpPr>
        <p:spPr>
          <a:xfrm>
            <a:off x="2558956" y="2940808"/>
            <a:ext cx="3867300" cy="5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uk-UA" sz="3300" b="1" i="0" u="none" strike="noStrike" cap="none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Спасибі за увагу</a:t>
            </a:r>
            <a:endParaRPr sz="3300" b="1" i="0" u="none" strike="noStrike" cap="none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" name="Shape 175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6" name="Shape 1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87940249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>
            <a:spLocks noGrp="1"/>
          </p:cNvSpPr>
          <p:nvPr>
            <p:ph type="title"/>
          </p:nvPr>
        </p:nvSpPr>
        <p:spPr>
          <a:xfrm>
            <a:off x="353699" y="1139304"/>
            <a:ext cx="7684831" cy="5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l"/>
            <a:r>
              <a:rPr lang="uk-UA" sz="3300" b="1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Корисні посилання:</a:t>
            </a:r>
            <a:endParaRPr lang="en-US" sz="3300" b="1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353699" y="1729703"/>
            <a:ext cx="8110469" cy="5023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r>
              <a:rPr lang="en-US" sz="2400" dirty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https://</a:t>
            </a:r>
            <a:r>
              <a:rPr lang="en-US" sz="24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learngitbranching.js.org</a:t>
            </a:r>
            <a:endParaRPr lang="en-US" sz="2400" dirty="0" smtClean="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r>
              <a:rPr lang="en-US" sz="2400" dirty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https://</a:t>
            </a:r>
            <a:r>
              <a:rPr lang="en-US" sz="24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visualstudio.microsoft.com/vs/getting-started/mobile-install/</a:t>
            </a:r>
            <a:endParaRPr lang="uk-UA" sz="2400" dirty="0" smtClean="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r>
              <a:rPr lang="en-US" sz="2400" dirty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  <a:hlinkClick r:id="rId5"/>
              </a:rPr>
              <a:t>https://docs.microsoft.com/ru-ru/dotnet/csharp/tour-of-csharp</a:t>
            </a:r>
            <a:r>
              <a:rPr lang="en-US" sz="24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  <a:hlinkClick r:id="rId5"/>
              </a:rPr>
              <a:t>/</a:t>
            </a:r>
            <a:endParaRPr lang="uk-UA" sz="2400" dirty="0" smtClean="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r>
              <a:rPr lang="en-US" sz="2400" dirty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  <a:hlinkClick r:id="rId6"/>
              </a:rPr>
              <a:t>https://</a:t>
            </a:r>
            <a:r>
              <a:rPr lang="en-US" sz="24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  <a:hlinkClick r:id="rId6"/>
              </a:rPr>
              <a:t>docs.microsoft.com</a:t>
            </a:r>
            <a:endParaRPr lang="uk-UA" sz="2400" dirty="0" smtClean="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r>
              <a:rPr lang="en-US" sz="2400" dirty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  <a:hlinkClick r:id="rId7"/>
              </a:rPr>
              <a:t>https://git-scm.com/book/uk/v2/</a:t>
            </a:r>
            <a:r>
              <a:rPr lang="uk-UA" sz="24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  <a:hlinkClick r:id="rId7"/>
              </a:rPr>
              <a:t>Вступ-Про-систему-контролю-версій</a:t>
            </a:r>
            <a:endParaRPr lang="uk-UA" sz="2400" dirty="0" smtClean="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endParaRPr lang="uk-UA" sz="2400" dirty="0" smtClean="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endParaRPr lang="en-US" sz="2400" dirty="0" smtClean="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" name="Shape 175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6" name="Shape 17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42919212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>
            <a:spLocks noGrp="1"/>
          </p:cNvSpPr>
          <p:nvPr>
            <p:ph type="title"/>
          </p:nvPr>
        </p:nvSpPr>
        <p:spPr>
          <a:xfrm>
            <a:off x="353699" y="1139304"/>
            <a:ext cx="7684831" cy="5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l"/>
            <a:r>
              <a:rPr lang="uk-UA" sz="3300" b="1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Корисні посилання:</a:t>
            </a:r>
            <a:endParaRPr lang="en-US" sz="3300" b="1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353699" y="1729703"/>
            <a:ext cx="8110469" cy="5023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r>
              <a:rPr lang="en-US" sz="24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https</a:t>
            </a:r>
            <a:r>
              <a:rPr lang="en-US" sz="2400" dirty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://git-scm.com/book/uk/v2/</a:t>
            </a:r>
            <a:r>
              <a:rPr lang="uk-UA" sz="2400" dirty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Основи-</a:t>
            </a:r>
            <a:r>
              <a:rPr lang="en-US" sz="2400" dirty="0" err="1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Git</a:t>
            </a:r>
            <a:r>
              <a:rPr lang="en-US" sz="2400" dirty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-</a:t>
            </a:r>
            <a:r>
              <a:rPr lang="uk-UA" sz="24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Запис-змін-до-</a:t>
            </a:r>
            <a:r>
              <a:rPr lang="uk-UA" sz="2400" dirty="0" err="1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репозиторія</a:t>
            </a:r>
            <a:endParaRPr lang="uk-UA" sz="2400" dirty="0" smtClean="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r>
              <a:rPr lang="en-US" sz="2400" dirty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https://</a:t>
            </a:r>
            <a:r>
              <a:rPr lang="en-US" sz="24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www.youtube.com/watch?v=mpK_MYb38zs&amp;list=PLoonZ8wII66iUm84o7nadL-oqINzBLk5g</a:t>
            </a:r>
            <a:endParaRPr lang="uk-UA" sz="2400" dirty="0" smtClean="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r>
              <a:rPr lang="en-US" sz="2400" dirty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  <a:hlinkClick r:id="rId5"/>
              </a:rPr>
              <a:t>https://</a:t>
            </a:r>
            <a:r>
              <a:rPr lang="en-US" sz="24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  <a:hlinkClick r:id="rId5"/>
              </a:rPr>
              <a:t>codeguida.com/post/453</a:t>
            </a:r>
            <a:endParaRPr lang="uk-UA" sz="2400" dirty="0" smtClean="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endParaRPr lang="uk-UA" sz="2400" dirty="0" smtClean="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endParaRPr lang="en-US" sz="2400" dirty="0" smtClean="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" name="Shape 175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6" name="Shape 17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8720401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/>
          <p:nvPr/>
        </p:nvSpPr>
        <p:spPr>
          <a:xfrm>
            <a:off x="5436096" y="0"/>
            <a:ext cx="3707904" cy="68580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Shape 130"/>
          <p:cNvSpPr/>
          <p:nvPr/>
        </p:nvSpPr>
        <p:spPr>
          <a:xfrm>
            <a:off x="5436100" y="4583900"/>
            <a:ext cx="45600" cy="2274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ED374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Shape 131"/>
          <p:cNvSpPr txBox="1"/>
          <p:nvPr/>
        </p:nvSpPr>
        <p:spPr>
          <a:xfrm>
            <a:off x="417609" y="1590916"/>
            <a:ext cx="4279500" cy="8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-UA" sz="3000" b="1" dirty="0" smtClean="0">
                <a:solidFill>
                  <a:srgbClr val="CC0000"/>
                </a:solidFill>
                <a:latin typeface="Roboto"/>
                <a:ea typeface="Roboto"/>
                <a:cs typeface="Roboto"/>
                <a:sym typeface="Roboto"/>
              </a:rPr>
              <a:t>Михайло </a:t>
            </a:r>
            <a:r>
              <a:rPr lang="uk-UA" sz="3000" b="1" dirty="0" err="1" smtClean="0">
                <a:solidFill>
                  <a:srgbClr val="CC0000"/>
                </a:solidFill>
                <a:latin typeface="Roboto"/>
                <a:ea typeface="Roboto"/>
                <a:cs typeface="Roboto"/>
                <a:sym typeface="Roboto"/>
              </a:rPr>
              <a:t>Гайдей</a:t>
            </a:r>
            <a:endParaRPr sz="3000" b="1" i="0" u="none" strike="noStrike" cap="none" dirty="0">
              <a:solidFill>
                <a:srgbClr val="CC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2" name="Shape 132"/>
          <p:cNvSpPr txBox="1"/>
          <p:nvPr/>
        </p:nvSpPr>
        <p:spPr>
          <a:xfrm>
            <a:off x="5940152" y="4513312"/>
            <a:ext cx="2991900" cy="172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b="1" i="0" u="none" strike="noStrike" cap="none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КОНТАКТ</a:t>
            </a:r>
            <a:r>
              <a:rPr lang="uk-UA" sz="1700" b="1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НІ</a:t>
            </a:r>
            <a:r>
              <a:rPr lang="en-US" sz="1700" b="1" i="0" u="none" strike="noStrike" cap="none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 ДАН</a:t>
            </a:r>
            <a:r>
              <a:rPr lang="uk-UA" sz="1700" b="1" i="0" u="none" strike="noStrike" cap="none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І</a:t>
            </a:r>
            <a:endParaRPr sz="1700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spcBef>
                <a:spcPts val="320"/>
              </a:spcBef>
              <a:spcAft>
                <a:spcPts val="0"/>
              </a:spcAft>
              <a:buNone/>
            </a:pPr>
            <a:endParaRPr sz="1600" b="1" i="0" u="none" strike="noStrike" cap="none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>
              <a:lnSpc>
                <a:spcPct val="115000"/>
              </a:lnSpc>
              <a:spcBef>
                <a:spcPts val="320"/>
              </a:spcBef>
            </a:pPr>
            <a:r>
              <a:rPr lang="en-US" sz="1500" dirty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https://</a:t>
            </a:r>
            <a:r>
              <a:rPr lang="en-US" sz="1500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www.linkedin.com/in/mykhailo-haidei-30334076/</a:t>
            </a:r>
            <a:endParaRPr lang="uk-UA" sz="1500" dirty="0" smtClean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115000"/>
              </a:lnSpc>
              <a:spcBef>
                <a:spcPts val="320"/>
              </a:spcBef>
            </a:pPr>
            <a:r>
              <a:rPr lang="en-US" sz="1500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mykhailo.haidei@gmail.com</a:t>
            </a:r>
            <a:endParaRPr sz="1500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3" name="Shape 133"/>
          <p:cNvSpPr txBox="1">
            <a:spLocks noGrp="1"/>
          </p:cNvSpPr>
          <p:nvPr>
            <p:ph type="body" idx="1"/>
          </p:nvPr>
        </p:nvSpPr>
        <p:spPr>
          <a:xfrm>
            <a:off x="5969374" y="527690"/>
            <a:ext cx="2724900" cy="30741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342900" marR="0" lvl="0" indent="-342900" algn="ctr" rtl="0"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800"/>
              <a:buFont typeface="Arial"/>
              <a:buNone/>
            </a:pPr>
            <a:r>
              <a:rPr lang="en-US" sz="1800" i="0" u="none" strike="noStrike" cap="none" dirty="0" err="1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Фото</a:t>
            </a:r>
            <a:endParaRPr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342900" marR="0" lvl="0" indent="-342900" algn="ctr" rtl="0">
              <a:spcBef>
                <a:spcPts val="360"/>
              </a:spcBef>
              <a:spcAft>
                <a:spcPts val="0"/>
              </a:spcAft>
              <a:buClr>
                <a:srgbClr val="D8D8D8"/>
              </a:buClr>
              <a:buSzPts val="1800"/>
              <a:buFont typeface="Arial"/>
              <a:buNone/>
            </a:pPr>
            <a:r>
              <a:rPr lang="en-US" sz="1800" i="0" u="none" strike="noStrike" cap="none" dirty="0" err="1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инструктора</a:t>
            </a:r>
            <a:endParaRPr sz="1800" i="0" u="none" strike="noStrike" cap="none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4" name="Shape 134"/>
          <p:cNvSpPr/>
          <p:nvPr/>
        </p:nvSpPr>
        <p:spPr>
          <a:xfrm>
            <a:off x="5436100" y="-600"/>
            <a:ext cx="45600" cy="45846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ED374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Shape 135"/>
          <p:cNvSpPr txBox="1"/>
          <p:nvPr/>
        </p:nvSpPr>
        <p:spPr>
          <a:xfrm>
            <a:off x="3714750" y="360550"/>
            <a:ext cx="13335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6" name="Shape 1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3700" y="299613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Shape 137"/>
          <p:cNvSpPr txBox="1"/>
          <p:nvPr/>
        </p:nvSpPr>
        <p:spPr>
          <a:xfrm>
            <a:off x="-143100" y="2717216"/>
            <a:ext cx="4197000" cy="27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dirty="0">
                <a:solidFill>
                  <a:srgbClr val="424C53"/>
                </a:solidFill>
                <a:latin typeface="Calibri"/>
                <a:ea typeface="Calibri"/>
                <a:cs typeface="Calibri"/>
                <a:sym typeface="Calibri"/>
              </a:rPr>
              <a:t>  </a:t>
            </a:r>
            <a:endParaRPr sz="1800" b="0" i="0" u="none" strike="noStrike" cap="none" dirty="0">
              <a:solidFill>
                <a:srgbClr val="424C5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oto Sans Symbols"/>
              <a:buChar char="◆"/>
            </a:pPr>
            <a:r>
              <a:rPr lang="uk-UA" sz="1800" dirty="0" smtClean="0">
                <a:latin typeface="Roboto"/>
                <a:ea typeface="Roboto"/>
                <a:cs typeface="Roboto"/>
                <a:sym typeface="Roboto"/>
              </a:rPr>
              <a:t>Інструктор </a:t>
            </a:r>
            <a:r>
              <a:rPr lang="en-US" sz="1800" b="1" i="0" u="none" strike="noStrike" cap="none" dirty="0" smtClean="0">
                <a:latin typeface="Roboto"/>
                <a:ea typeface="Roboto"/>
                <a:cs typeface="Roboto"/>
                <a:sym typeface="Roboto"/>
              </a:rPr>
              <a:t>IT </a:t>
            </a:r>
            <a:r>
              <a:rPr lang="en-US" sz="1800" b="1" i="0" u="none" strike="noStrike" cap="none" dirty="0">
                <a:latin typeface="Roboto"/>
                <a:ea typeface="Roboto"/>
                <a:cs typeface="Roboto"/>
                <a:sym typeface="Roboto"/>
              </a:rPr>
              <a:t>Education Academy</a:t>
            </a:r>
            <a:endParaRPr sz="1800" dirty="0"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04800">
              <a:lnSpc>
                <a:spcPct val="115000"/>
              </a:lnSpc>
              <a:spcBef>
                <a:spcPts val="360"/>
              </a:spcBef>
              <a:buSzPts val="1200"/>
              <a:buFont typeface="Noto Sans Symbols"/>
              <a:buChar char="◆"/>
            </a:pPr>
            <a:r>
              <a:rPr lang="en-US" sz="1800" dirty="0" err="1"/>
              <a:t>.Net</a:t>
            </a:r>
            <a:r>
              <a:rPr lang="en-US" sz="1800" dirty="0"/>
              <a:t> Software </a:t>
            </a:r>
            <a:r>
              <a:rPr lang="en-US" sz="1800" dirty="0" smtClean="0"/>
              <a:t>developer at </a:t>
            </a:r>
            <a:r>
              <a:rPr lang="en-US" sz="1800" i="0" u="none" strike="noStrike" cap="none" dirty="0" smtClean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800" b="1" i="0" u="none" strike="noStrike" cap="none" dirty="0" smtClean="0">
                <a:latin typeface="Roboto"/>
                <a:ea typeface="Roboto"/>
                <a:cs typeface="Roboto"/>
                <a:sym typeface="Roboto"/>
              </a:rPr>
              <a:t>3Shape</a:t>
            </a:r>
            <a:endParaRPr sz="1600" i="0" u="none" strike="noStrike" cap="none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" name="Рисунок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9374" y="527690"/>
            <a:ext cx="2419472" cy="3075411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>
            <a:spLocks noGrp="1"/>
          </p:cNvSpPr>
          <p:nvPr>
            <p:ph type="title"/>
          </p:nvPr>
        </p:nvSpPr>
        <p:spPr>
          <a:xfrm>
            <a:off x="353699" y="1139304"/>
            <a:ext cx="7684831" cy="5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uk-UA" sz="3300" b="1" i="0" u="none" strike="noStrike" cap="none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Теми сьогоднішньої лекції</a:t>
            </a:r>
            <a:endParaRPr sz="3300" b="1" i="0" u="none" strike="noStrike" cap="none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555858" y="2261264"/>
            <a:ext cx="8110469" cy="43851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r>
              <a:rPr lang="en-US" sz="3000" dirty="0" err="1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.Net</a:t>
            </a:r>
            <a:r>
              <a:rPr lang="en-US" sz="30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 Framework</a:t>
            </a: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r>
              <a:rPr lang="uk-UA" sz="3000" i="0" u="none" strike="noStrike" cap="none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Знайомство із мовою </a:t>
            </a:r>
            <a:r>
              <a:rPr lang="en-US" sz="3000" i="0" u="none" strike="noStrike" cap="none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C# </a:t>
            </a:r>
            <a:r>
              <a:rPr lang="uk-UA" sz="3000" i="0" u="none" strike="noStrike" cap="none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та її </a:t>
            </a:r>
            <a:r>
              <a:rPr lang="uk-UA" sz="3000" dirty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можливостями </a:t>
            </a:r>
            <a:endParaRPr lang="uk-UA" sz="3000" i="0" u="none" strike="noStrike" cap="none" dirty="0" smtClean="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r>
              <a:rPr lang="uk-UA" sz="30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Знайомство із </a:t>
            </a:r>
            <a:r>
              <a:rPr lang="en-US" sz="30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Visual Studio </a:t>
            </a:r>
            <a:r>
              <a:rPr lang="en-US" sz="30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IDE</a:t>
            </a:r>
            <a:endParaRPr lang="en-US" sz="3000" i="0" u="none" strike="noStrike" cap="none" dirty="0" smtClean="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r>
              <a:rPr lang="ru-RU" sz="3000" dirty="0" err="1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Основи</a:t>
            </a:r>
            <a:r>
              <a:rPr lang="ru-RU" sz="3000" dirty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sz="3000" dirty="0" err="1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роботи</a:t>
            </a:r>
            <a:r>
              <a:rPr lang="ru-RU" sz="3000" dirty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 з системою контролю </a:t>
            </a:r>
            <a:r>
              <a:rPr lang="ru-RU" sz="3000" dirty="0" err="1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версій</a:t>
            </a:r>
            <a:endParaRPr lang="en-US" sz="3000" dirty="0" smtClean="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r>
              <a:rPr lang="uk-UA" sz="3000" i="0" u="none" strike="noStrike" cap="none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Написання першої програми</a:t>
            </a:r>
            <a:endParaRPr sz="3000" i="0" u="none" strike="noStrike" cap="none" dirty="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" name="Shape 175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6" name="Shape 1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>
            <a:spLocks noGrp="1"/>
          </p:cNvSpPr>
          <p:nvPr>
            <p:ph type="title"/>
          </p:nvPr>
        </p:nvSpPr>
        <p:spPr>
          <a:xfrm>
            <a:off x="353699" y="1139304"/>
            <a:ext cx="7684831" cy="5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l"/>
            <a:r>
              <a:rPr lang="en-US" sz="3300" b="1" dirty="0" err="1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.Net</a:t>
            </a:r>
            <a:r>
              <a:rPr lang="en-US" sz="3300" b="1" dirty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 Framework</a:t>
            </a:r>
          </a:p>
        </p:txBody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555858" y="2261264"/>
            <a:ext cx="8110469" cy="43851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r>
              <a:rPr lang="uk-UA" sz="30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Технологія, розроблена та впроваджена компанією </a:t>
            </a:r>
            <a:r>
              <a:rPr lang="en-US" sz="30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Microsoft</a:t>
            </a: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r>
              <a:rPr lang="uk-UA" sz="30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Поділяється на дві частини: середовище виконання (</a:t>
            </a:r>
            <a:r>
              <a:rPr lang="en-US" sz="30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CLR/Common Language Runtime) </a:t>
            </a:r>
            <a:r>
              <a:rPr lang="uk-UA" sz="30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та </a:t>
            </a:r>
            <a:r>
              <a:rPr lang="en-US" sz="30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uk-UA" sz="30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бібліотека класів (</a:t>
            </a:r>
            <a:r>
              <a:rPr lang="en-US" sz="30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FCL/Framework Class Library)</a:t>
            </a:r>
            <a:endParaRPr lang="en-US" sz="3000" dirty="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" name="Shape 175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6" name="Shape 1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6886181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>
            <a:spLocks noGrp="1"/>
          </p:cNvSpPr>
          <p:nvPr>
            <p:ph type="title"/>
          </p:nvPr>
        </p:nvSpPr>
        <p:spPr>
          <a:xfrm>
            <a:off x="353699" y="1139304"/>
            <a:ext cx="7684831" cy="5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l"/>
            <a:r>
              <a:rPr lang="en-US" sz="3300" b="1" dirty="0" err="1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.Net</a:t>
            </a:r>
            <a:r>
              <a:rPr lang="en-US" sz="3300" b="1" dirty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 Framework</a:t>
            </a:r>
          </a:p>
        </p:txBody>
      </p:sp>
      <p:sp>
        <p:nvSpPr>
          <p:cNvPr id="175" name="Shape 175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6" name="Shape 1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3237" y="1620522"/>
            <a:ext cx="3850517" cy="5137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946228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>
            <a:spLocks noGrp="1"/>
          </p:cNvSpPr>
          <p:nvPr>
            <p:ph type="title"/>
          </p:nvPr>
        </p:nvSpPr>
        <p:spPr>
          <a:xfrm>
            <a:off x="2414512" y="1767101"/>
            <a:ext cx="4545846" cy="3009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ru-RU" sz="3300" b="1" dirty="0" err="1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Знайомство</a:t>
            </a:r>
            <a:r>
              <a:rPr lang="ru-RU" sz="3300" b="1" dirty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sz="3300" b="1" dirty="0" err="1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із</a:t>
            </a:r>
            <a:r>
              <a:rPr lang="ru-RU" sz="3300" b="1" dirty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sz="3300" b="1" dirty="0" err="1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мовою</a:t>
            </a:r>
            <a:r>
              <a:rPr lang="ru-RU" sz="3300" b="1" dirty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 C# </a:t>
            </a:r>
            <a:r>
              <a:rPr lang="ru-RU" sz="3300" b="1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/>
            </a:r>
            <a:br>
              <a:rPr lang="ru-RU" sz="3300" b="1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ru-RU" sz="3300" b="1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та </a:t>
            </a:r>
            <a:r>
              <a:rPr lang="ru-RU" sz="3300" b="1" dirty="0" err="1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її</a:t>
            </a:r>
            <a:r>
              <a:rPr lang="ru-RU" sz="3300" b="1" dirty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sz="3300" b="1" dirty="0" err="1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можливостями</a:t>
            </a:r>
            <a:r>
              <a:rPr lang="ru-RU" sz="3300" b="1" dirty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</a:p>
        </p:txBody>
      </p:sp>
      <p:sp>
        <p:nvSpPr>
          <p:cNvPr id="175" name="Shape 175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6" name="Shape 1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55133038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6" name="Shape 1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Прямокутник 4"/>
          <p:cNvSpPr/>
          <p:nvPr/>
        </p:nvSpPr>
        <p:spPr>
          <a:xfrm>
            <a:off x="3248167" y="1446663"/>
            <a:ext cx="2006221" cy="955343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Roboto" panose="020B0604020202020204" charset="0"/>
                <a:ea typeface="Roboto" panose="020B0604020202020204" charset="0"/>
              </a:rPr>
              <a:t>C</a:t>
            </a:r>
            <a:endParaRPr lang="uk-UA" sz="3600" dirty="0">
              <a:latin typeface="Roboto" panose="020B0604020202020204" charset="0"/>
              <a:ea typeface="Roboto" panose="020B0604020202020204" charset="0"/>
            </a:endParaRPr>
          </a:p>
        </p:txBody>
      </p:sp>
      <p:sp>
        <p:nvSpPr>
          <p:cNvPr id="13" name="Прямокутник 12"/>
          <p:cNvSpPr/>
          <p:nvPr/>
        </p:nvSpPr>
        <p:spPr>
          <a:xfrm>
            <a:off x="3248166" y="3140122"/>
            <a:ext cx="2006221" cy="955343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latin typeface="Roboto" panose="020B0604020202020204" charset="0"/>
                <a:ea typeface="Roboto" panose="020B0604020202020204" charset="0"/>
              </a:rPr>
              <a:t>C++</a:t>
            </a:r>
            <a:endParaRPr lang="uk-UA" sz="3600" dirty="0">
              <a:latin typeface="Roboto" panose="020B0604020202020204" charset="0"/>
              <a:ea typeface="Roboto" panose="020B0604020202020204" charset="0"/>
            </a:endParaRPr>
          </a:p>
        </p:txBody>
      </p:sp>
      <p:sp>
        <p:nvSpPr>
          <p:cNvPr id="14" name="Прямокутник 13"/>
          <p:cNvSpPr/>
          <p:nvPr/>
        </p:nvSpPr>
        <p:spPr>
          <a:xfrm>
            <a:off x="1241945" y="4833580"/>
            <a:ext cx="2006221" cy="955343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latin typeface="Roboto" panose="020B0604020202020204" charset="0"/>
                <a:ea typeface="Roboto" panose="020B0604020202020204" charset="0"/>
              </a:rPr>
              <a:t>Java</a:t>
            </a:r>
            <a:endParaRPr lang="uk-UA" sz="3600" dirty="0">
              <a:latin typeface="Roboto" panose="020B0604020202020204" charset="0"/>
              <a:ea typeface="Roboto" panose="020B0604020202020204" charset="0"/>
            </a:endParaRPr>
          </a:p>
        </p:txBody>
      </p:sp>
      <p:sp>
        <p:nvSpPr>
          <p:cNvPr id="15" name="Прямокутник 14"/>
          <p:cNvSpPr/>
          <p:nvPr/>
        </p:nvSpPr>
        <p:spPr>
          <a:xfrm>
            <a:off x="5254387" y="4833580"/>
            <a:ext cx="2006221" cy="955343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latin typeface="Roboto" panose="020B0604020202020204" charset="0"/>
                <a:ea typeface="Roboto" panose="020B0604020202020204" charset="0"/>
              </a:rPr>
              <a:t>C#</a:t>
            </a:r>
            <a:endParaRPr lang="uk-UA" sz="3600" dirty="0">
              <a:latin typeface="Roboto" panose="020B0604020202020204" charset="0"/>
              <a:ea typeface="Roboto" panose="020B0604020202020204" charset="0"/>
            </a:endParaRPr>
          </a:p>
        </p:txBody>
      </p:sp>
      <p:cxnSp>
        <p:nvCxnSpPr>
          <p:cNvPr id="7" name="Пряма зі стрілкою 6"/>
          <p:cNvCxnSpPr>
            <a:stCxn id="5" idx="2"/>
            <a:endCxn id="13" idx="0"/>
          </p:cNvCxnSpPr>
          <p:nvPr/>
        </p:nvCxnSpPr>
        <p:spPr>
          <a:xfrm flipH="1">
            <a:off x="4251277" y="2402006"/>
            <a:ext cx="1" cy="73811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9" name="Пряма зі стрілкою 8"/>
          <p:cNvCxnSpPr>
            <a:stCxn id="13" idx="1"/>
            <a:endCxn id="14" idx="0"/>
          </p:cNvCxnSpPr>
          <p:nvPr/>
        </p:nvCxnSpPr>
        <p:spPr>
          <a:xfrm flipH="1">
            <a:off x="2245056" y="3617794"/>
            <a:ext cx="1003110" cy="121578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8" name="Пряма зі стрілкою 17"/>
          <p:cNvCxnSpPr>
            <a:stCxn id="13" idx="3"/>
            <a:endCxn id="15" idx="0"/>
          </p:cNvCxnSpPr>
          <p:nvPr/>
        </p:nvCxnSpPr>
        <p:spPr>
          <a:xfrm>
            <a:off x="5254387" y="3617794"/>
            <a:ext cx="1003111" cy="121578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2719263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>
            <a:spLocks noGrp="1"/>
          </p:cNvSpPr>
          <p:nvPr>
            <p:ph type="title"/>
          </p:nvPr>
        </p:nvSpPr>
        <p:spPr>
          <a:xfrm>
            <a:off x="353699" y="1139304"/>
            <a:ext cx="7684831" cy="5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l"/>
            <a:r>
              <a:rPr lang="uk-UA" sz="3300" b="1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Особливості мови  </a:t>
            </a:r>
            <a:r>
              <a:rPr lang="en-US" sz="3300" b="1" dirty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C</a:t>
            </a:r>
            <a:r>
              <a:rPr lang="en-US" sz="3300" b="1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#</a:t>
            </a:r>
            <a:endParaRPr lang="en-US" sz="3300" b="1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555858" y="2261264"/>
            <a:ext cx="8110469" cy="43851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r>
              <a:rPr lang="uk-UA" sz="30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Об’єктно-орієнтована</a:t>
            </a: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r>
              <a:rPr lang="uk-UA" sz="30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Єдина система типів (всі типи мови є нащадками єдиного класу </a:t>
            </a:r>
            <a:r>
              <a:rPr lang="en-US" sz="30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Object)</a:t>
            </a: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r>
              <a:rPr lang="uk-UA" sz="30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Автоматизована система збору сміття</a:t>
            </a: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r>
              <a:rPr lang="uk-UA" sz="30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Строго типізована</a:t>
            </a: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r>
              <a:rPr lang="uk-UA" sz="30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Створена спеціально для використання із </a:t>
            </a:r>
            <a:r>
              <a:rPr lang="en-US" sz="3000" dirty="0" err="1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.Net</a:t>
            </a:r>
            <a:r>
              <a:rPr lang="en-US" sz="30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 Framework</a:t>
            </a:r>
          </a:p>
        </p:txBody>
      </p:sp>
      <p:sp>
        <p:nvSpPr>
          <p:cNvPr id="175" name="Shape 175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6" name="Shape 1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66833822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>
            <a:spLocks noGrp="1"/>
          </p:cNvSpPr>
          <p:nvPr>
            <p:ph type="title"/>
          </p:nvPr>
        </p:nvSpPr>
        <p:spPr>
          <a:xfrm>
            <a:off x="353699" y="1139304"/>
            <a:ext cx="7684831" cy="5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l"/>
            <a:r>
              <a:rPr lang="uk-UA" sz="3300" b="1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Можливості мови  </a:t>
            </a:r>
            <a:r>
              <a:rPr lang="en-US" sz="3300" b="1" dirty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C</a:t>
            </a:r>
            <a:r>
              <a:rPr lang="en-US" sz="3300" b="1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#</a:t>
            </a:r>
            <a:endParaRPr lang="en-US" sz="3300" b="1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555858" y="2261264"/>
            <a:ext cx="8110469" cy="43851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r>
              <a:rPr lang="uk-UA" sz="30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Створення користувацьких класів</a:t>
            </a: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r>
              <a:rPr lang="uk-UA" sz="30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Створення користувацьких узагальнень</a:t>
            </a: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r>
              <a:rPr lang="uk-UA" sz="30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Обробка виняткових ситуацій</a:t>
            </a: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r>
              <a:rPr lang="uk-UA" sz="30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Автоматизоване управління версіями</a:t>
            </a: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endParaRPr lang="en-US" sz="3000" dirty="0" smtClean="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" name="Shape 175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6" name="Shape 1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23202097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260</TotalTime>
  <Words>302</Words>
  <Application>Microsoft Office PowerPoint</Application>
  <PresentationFormat>Екран (4:3)</PresentationFormat>
  <Paragraphs>103</Paragraphs>
  <Slides>19</Slides>
  <Notes>19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19</vt:i4>
      </vt:variant>
    </vt:vector>
  </HeadingPairs>
  <TitlesOfParts>
    <vt:vector size="24" baseType="lpstr">
      <vt:lpstr>Roboto</vt:lpstr>
      <vt:lpstr>Arial</vt:lpstr>
      <vt:lpstr>Calibri</vt:lpstr>
      <vt:lpstr>Noto Sans Symbols</vt:lpstr>
      <vt:lpstr>Тема Office</vt:lpstr>
      <vt:lpstr>Презентація PowerPoint</vt:lpstr>
      <vt:lpstr>Презентація PowerPoint</vt:lpstr>
      <vt:lpstr>Теми сьогоднішньої лекції</vt:lpstr>
      <vt:lpstr>.Net Framework</vt:lpstr>
      <vt:lpstr>.Net Framework</vt:lpstr>
      <vt:lpstr>Знайомство із мовою C#  та її можливостями </vt:lpstr>
      <vt:lpstr>Презентація PowerPoint</vt:lpstr>
      <vt:lpstr>Особливості мови  C#</vt:lpstr>
      <vt:lpstr>Можливості мови  C#</vt:lpstr>
      <vt:lpstr>Знайомство із Visual Studio IDE </vt:lpstr>
      <vt:lpstr>Презентація PowerPoint</vt:lpstr>
      <vt:lpstr>“Hi, Dude)” (It is like “Hello World”, but “Hi, Dude”) </vt:lpstr>
      <vt:lpstr>Презентація PowerPoint</vt:lpstr>
      <vt:lpstr>Система контролю версій </vt:lpstr>
      <vt:lpstr>Презентація PowerPoint</vt:lpstr>
      <vt:lpstr>Важливо!!</vt:lpstr>
      <vt:lpstr>Спасибі за увагу</vt:lpstr>
      <vt:lpstr>Корисні посилання:</vt:lpstr>
      <vt:lpstr>Корисні посилання: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Презентація PowerPoint</dc:title>
  <dc:creator>Mykhailo Haidei</dc:creator>
  <cp:lastModifiedBy>Mykhailo Haidei</cp:lastModifiedBy>
  <cp:revision>19</cp:revision>
  <dcterms:modified xsi:type="dcterms:W3CDTF">2019-03-18T21:13:28Z</dcterms:modified>
</cp:coreProperties>
</file>